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83" r:id="rId3"/>
    <p:sldId id="285" r:id="rId4"/>
    <p:sldId id="278" r:id="rId5"/>
    <p:sldId id="279" r:id="rId6"/>
    <p:sldId id="280" r:id="rId7"/>
    <p:sldId id="281" r:id="rId8"/>
    <p:sldId id="284" r:id="rId9"/>
    <p:sldId id="263" r:id="rId10"/>
    <p:sldId id="274" r:id="rId11"/>
    <p:sldId id="258" r:id="rId12"/>
    <p:sldId id="260" r:id="rId13"/>
    <p:sldId id="264" r:id="rId14"/>
    <p:sldId id="286" r:id="rId15"/>
    <p:sldId id="265" r:id="rId16"/>
    <p:sldId id="267" r:id="rId17"/>
    <p:sldId id="268" r:id="rId18"/>
    <p:sldId id="269" r:id="rId19"/>
    <p:sldId id="270" r:id="rId20"/>
    <p:sldId id="273" r:id="rId21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o Cerretano" userId="S::valerio.cerretano@glasgow.ac.uk::6da97617-4081-4e7a-92af-f3d58cce0cd0" providerId="AD" clId="Web-{0958AD35-BB7C-96D1-EAD2-933B6C57FE55}"/>
    <pc:docChg chg="modSld sldOrd">
      <pc:chgData name="Valerio Cerretano" userId="S::valerio.cerretano@glasgow.ac.uk::6da97617-4081-4e7a-92af-f3d58cce0cd0" providerId="AD" clId="Web-{0958AD35-BB7C-96D1-EAD2-933B6C57FE55}" dt="2019-01-15T14:39:59.400" v="16" actId="20577"/>
      <pc:docMkLst>
        <pc:docMk/>
      </pc:docMkLst>
      <pc:sldChg chg="modSp">
        <pc:chgData name="Valerio Cerretano" userId="S::valerio.cerretano@glasgow.ac.uk::6da97617-4081-4e7a-92af-f3d58cce0cd0" providerId="AD" clId="Web-{0958AD35-BB7C-96D1-EAD2-933B6C57FE55}" dt="2019-01-15T14:39:59.400" v="15" actId="20577"/>
        <pc:sldMkLst>
          <pc:docMk/>
          <pc:sldMk cId="2845940775" sldId="256"/>
        </pc:sldMkLst>
        <pc:spChg chg="mod">
          <ac:chgData name="Valerio Cerretano" userId="S::valerio.cerretano@glasgow.ac.uk::6da97617-4081-4e7a-92af-f3d58cce0cd0" providerId="AD" clId="Web-{0958AD35-BB7C-96D1-EAD2-933B6C57FE55}" dt="2019-01-15T14:39:59.400" v="15" actId="20577"/>
          <ac:spMkLst>
            <pc:docMk/>
            <pc:sldMk cId="2845940775" sldId="256"/>
            <ac:spMk id="3" creationId="{00000000-0000-0000-0000-000000000000}"/>
          </ac:spMkLst>
        </pc:spChg>
      </pc:sldChg>
      <pc:sldChg chg="ord">
        <pc:chgData name="Valerio Cerretano" userId="S::valerio.cerretano@glasgow.ac.uk::6da97617-4081-4e7a-92af-f3d58cce0cd0" providerId="AD" clId="Web-{0958AD35-BB7C-96D1-EAD2-933B6C57FE55}" dt="2019-01-15T14:39:29.226" v="0" actId="20577"/>
        <pc:sldMkLst>
          <pc:docMk/>
          <pc:sldMk cId="2261357517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5348"/>
          </a:xfrm>
          <a:prstGeom prst="rect">
            <a:avLst/>
          </a:prstGeom>
        </p:spPr>
        <p:txBody>
          <a:bodyPr vert="horz" lIns="94519" tIns="47260" rIns="94519" bIns="4726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4519" tIns="47260" rIns="94519" bIns="47260" rtlCol="0"/>
          <a:lstStyle>
            <a:lvl1pPr algn="r">
              <a:defRPr sz="1300"/>
            </a:lvl1pPr>
          </a:lstStyle>
          <a:p>
            <a:fld id="{DB56B169-29AF-44F4-ADEB-8A1135F261DD}" type="datetimeFigureOut">
              <a:rPr lang="en-GB" smtClean="0"/>
              <a:t>18/09/2019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889938" cy="495347"/>
          </a:xfrm>
          <a:prstGeom prst="rect">
            <a:avLst/>
          </a:prstGeom>
        </p:spPr>
        <p:txBody>
          <a:bodyPr vert="horz" lIns="94519" tIns="47260" rIns="94519" bIns="4726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4519" tIns="47260" rIns="94519" bIns="47260" rtlCol="0" anchor="b"/>
          <a:lstStyle>
            <a:lvl1pPr algn="r">
              <a:defRPr sz="1300"/>
            </a:lvl1pPr>
          </a:lstStyle>
          <a:p>
            <a:fld id="{ED4367B1-8354-47AC-A878-9550E13E748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701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1"/>
            <a:ext cx="7696200" cy="207645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Central banks, credit provision and industrial intervention: the cases of Britain, France and Italy, 1914- 1980. A research 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/>
              <a:t>Valerio </a:t>
            </a:r>
            <a:r>
              <a:rPr lang="en-GB" sz="2800" dirty="0" err="1"/>
              <a:t>Cerretano</a:t>
            </a:r>
            <a:r>
              <a:rPr lang="en-GB" sz="2800" dirty="0"/>
              <a:t>,</a:t>
            </a:r>
          </a:p>
          <a:p>
            <a:r>
              <a:rPr lang="en-GB" sz="2800" dirty="0"/>
              <a:t>Adam Smith Business School,</a:t>
            </a:r>
          </a:p>
          <a:p>
            <a:r>
              <a:rPr lang="en-GB" sz="2800" dirty="0"/>
              <a:t>University </a:t>
            </a:r>
            <a:r>
              <a:rPr lang="en-GB" sz="2800"/>
              <a:t>of Glasgow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45940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0857522E-E7E8-4B13-AAEA-3D90FD2D06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6" name="Freeform 19">
            <a:extLst>
              <a:ext uri="{FF2B5EF4-FFF2-40B4-BE49-F238E27FC236}">
                <a16:creationId xmlns:a16="http://schemas.microsoft.com/office/drawing/2014/main" xmlns="" id="{51A5673D-423E-4E5D-B642-77D39FECB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865337" cy="6858000"/>
          </a:xfrm>
          <a:custGeom>
            <a:avLst/>
            <a:gdLst>
              <a:gd name="connsiteX0" fmla="*/ 0 w 6487116"/>
              <a:gd name="connsiteY0" fmla="*/ 0 h 6858000"/>
              <a:gd name="connsiteX1" fmla="*/ 1850111 w 6487116"/>
              <a:gd name="connsiteY1" fmla="*/ 0 h 6858000"/>
              <a:gd name="connsiteX2" fmla="*/ 6487116 w 6487116"/>
              <a:gd name="connsiteY2" fmla="*/ 0 h 6858000"/>
              <a:gd name="connsiteX3" fmla="*/ 6487116 w 6487116"/>
              <a:gd name="connsiteY3" fmla="*/ 1900238 h 6858000"/>
              <a:gd name="connsiteX4" fmla="*/ 6116700 w 6487116"/>
              <a:gd name="connsiteY4" fmla="*/ 2178050 h 6858000"/>
              <a:gd name="connsiteX5" fmla="*/ 6112466 w 6487116"/>
              <a:gd name="connsiteY5" fmla="*/ 2184400 h 6858000"/>
              <a:gd name="connsiteX6" fmla="*/ 6106116 w 6487116"/>
              <a:gd name="connsiteY6" fmla="*/ 2193925 h 6858000"/>
              <a:gd name="connsiteX7" fmla="*/ 6099766 w 6487116"/>
              <a:gd name="connsiteY7" fmla="*/ 2201863 h 6858000"/>
              <a:gd name="connsiteX8" fmla="*/ 6099766 w 6487116"/>
              <a:gd name="connsiteY8" fmla="*/ 2211388 h 6858000"/>
              <a:gd name="connsiteX9" fmla="*/ 6099766 w 6487116"/>
              <a:gd name="connsiteY9" fmla="*/ 2220913 h 6858000"/>
              <a:gd name="connsiteX10" fmla="*/ 6106116 w 6487116"/>
              <a:gd name="connsiteY10" fmla="*/ 2228850 h 6858000"/>
              <a:gd name="connsiteX11" fmla="*/ 6112466 w 6487116"/>
              <a:gd name="connsiteY11" fmla="*/ 2238375 h 6858000"/>
              <a:gd name="connsiteX12" fmla="*/ 6116700 w 6487116"/>
              <a:gd name="connsiteY12" fmla="*/ 2244725 h 6858000"/>
              <a:gd name="connsiteX13" fmla="*/ 6487116 w 6487116"/>
              <a:gd name="connsiteY13" fmla="*/ 2522538 h 6858000"/>
              <a:gd name="connsiteX14" fmla="*/ 6487116 w 6487116"/>
              <a:gd name="connsiteY14" fmla="*/ 6858000 h 6858000"/>
              <a:gd name="connsiteX15" fmla="*/ 1850111 w 6487116"/>
              <a:gd name="connsiteY15" fmla="*/ 6858000 h 6858000"/>
              <a:gd name="connsiteX16" fmla="*/ 0 w 6487116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87116" h="6858000">
                <a:moveTo>
                  <a:pt x="0" y="0"/>
                </a:moveTo>
                <a:lnTo>
                  <a:pt x="1850111" y="0"/>
                </a:lnTo>
                <a:lnTo>
                  <a:pt x="6487116" y="0"/>
                </a:lnTo>
                <a:lnTo>
                  <a:pt x="6487116" y="1900238"/>
                </a:lnTo>
                <a:lnTo>
                  <a:pt x="6116700" y="2178050"/>
                </a:lnTo>
                <a:lnTo>
                  <a:pt x="6112466" y="2184400"/>
                </a:lnTo>
                <a:lnTo>
                  <a:pt x="6106116" y="2193925"/>
                </a:lnTo>
                <a:lnTo>
                  <a:pt x="6099766" y="2201863"/>
                </a:lnTo>
                <a:lnTo>
                  <a:pt x="6099766" y="2211388"/>
                </a:lnTo>
                <a:lnTo>
                  <a:pt x="6099766" y="2220913"/>
                </a:lnTo>
                <a:lnTo>
                  <a:pt x="6106116" y="2228850"/>
                </a:lnTo>
                <a:lnTo>
                  <a:pt x="6112466" y="2238375"/>
                </a:lnTo>
                <a:lnTo>
                  <a:pt x="6116700" y="2244725"/>
                </a:lnTo>
                <a:lnTo>
                  <a:pt x="6487116" y="2522538"/>
                </a:lnTo>
                <a:lnTo>
                  <a:pt x="6487116" y="6858000"/>
                </a:lnTo>
                <a:lnTo>
                  <a:pt x="185011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1" name="Content Placeholder 1030">
            <a:extLst>
              <a:ext uri="{FF2B5EF4-FFF2-40B4-BE49-F238E27FC236}">
                <a16:creationId xmlns:a16="http://schemas.microsoft.com/office/drawing/2014/main" xmlns="" id="{663A9FE3-2C82-4D08-8F36-D0E7A6A9D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8529"/>
            <a:ext cx="3681061" cy="49184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Eric Monnet: </a:t>
            </a:r>
            <a:r>
              <a:rPr lang="en-GB" sz="2400" u="sng" dirty="0"/>
              <a:t>the case of France</a:t>
            </a:r>
          </a:p>
          <a:p>
            <a:r>
              <a:rPr lang="en-US" sz="2400" dirty="0"/>
              <a:t>The </a:t>
            </a:r>
            <a:r>
              <a:rPr lang="en-US" sz="2400" dirty="0" err="1"/>
              <a:t>BoF</a:t>
            </a:r>
            <a:r>
              <a:rPr lang="en-US" sz="2400" dirty="0"/>
              <a:t> worked in coordination with various ministries in the provision and allocation of long-term credit to firms</a:t>
            </a:r>
          </a:p>
          <a:p>
            <a:r>
              <a:rPr lang="en-US" sz="2400" dirty="0"/>
              <a:t>Crucial to growth of the post 1945 period. </a:t>
            </a:r>
          </a:p>
          <a:p>
            <a:r>
              <a:rPr lang="en-US" sz="2400" dirty="0"/>
              <a:t>Little attention to specific case-studies and episodes</a:t>
            </a:r>
          </a:p>
          <a:p>
            <a:endParaRPr lang="en-US" sz="1700" dirty="0"/>
          </a:p>
        </p:txBody>
      </p:sp>
      <p:sp>
        <p:nvSpPr>
          <p:cNvPr id="78" name="Rounded Rectangle 15">
            <a:extLst>
              <a:ext uri="{FF2B5EF4-FFF2-40B4-BE49-F238E27FC236}">
                <a16:creationId xmlns:a16="http://schemas.microsoft.com/office/drawing/2014/main" xmlns="" id="{BB08DC4E-794F-43A6-9197-15C12A7E59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46699" y="958640"/>
            <a:ext cx="3314703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81834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2" descr="Controlling Credit">
            <a:extLst>
              <a:ext uri="{FF2B5EF4-FFF2-40B4-BE49-F238E27FC236}">
                <a16:creationId xmlns:a16="http://schemas.microsoft.com/office/drawing/2014/main" xmlns="" id="{75214C8A-2A32-4D5B-A266-1B5ACFC90D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" r="-4" b="-4"/>
          <a:stretch/>
        </p:blipFill>
        <p:spPr bwMode="auto">
          <a:xfrm>
            <a:off x="5557886" y="1258529"/>
            <a:ext cx="3103515" cy="453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496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Britain, France and Italy?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Reasons: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we know </a:t>
            </a:r>
            <a:r>
              <a:rPr lang="en-GB" sz="2800" b="1" dirty="0"/>
              <a:t>a lot about these countries</a:t>
            </a:r>
            <a:r>
              <a:rPr lang="en-GB" sz="2800" dirty="0"/>
              <a:t>, especially Italy and Britain and now about post-WWII France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Scarcity of industrial finance: a hotly debated issue in these countries soon before and after 1914.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Similar co-evolution of central banks since 1914 (from private </a:t>
            </a:r>
            <a:r>
              <a:rPr lang="en-GB" sz="2800" i="1" dirty="0"/>
              <a:t>profit-making joint-stock banks </a:t>
            </a:r>
            <a:r>
              <a:rPr lang="en-GB" sz="2800" dirty="0"/>
              <a:t>to full fledged nationalised banks between 1935 and 1946)</a:t>
            </a:r>
          </a:p>
        </p:txBody>
      </p:sp>
    </p:spTree>
    <p:extLst>
      <p:ext uri="{BB962C8B-B14F-4D97-AF65-F5344CB8AC3E}">
        <p14:creationId xmlns:p14="http://schemas.microsoft.com/office/powerpoint/2010/main" val="20930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Britain, France and Italy?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A literature taking differing directions</a:t>
            </a:r>
            <a:r>
              <a:rPr lang="en-GB" dirty="0"/>
              <a:t>:</a:t>
            </a:r>
          </a:p>
          <a:p>
            <a:r>
              <a:rPr lang="en-GB" dirty="0"/>
              <a:t>Italy: a specificity of the Italian experience? </a:t>
            </a:r>
          </a:p>
          <a:p>
            <a:r>
              <a:rPr lang="en-GB" dirty="0"/>
              <a:t>Britain: focusing mostly on inadequacy of intervention</a:t>
            </a:r>
          </a:p>
          <a:p>
            <a:r>
              <a:rPr lang="en-GB" dirty="0"/>
              <a:t>France: claim that no intervention undertaken in the 1920s and in the 1930s and recent attention to post-WWII intervention (Monnet, </a:t>
            </a:r>
            <a:r>
              <a:rPr lang="en-GB" dirty="0" err="1"/>
              <a:t>Margairaz</a:t>
            </a:r>
            <a:r>
              <a:rPr lang="en-GB" dirty="0"/>
              <a:t> and </a:t>
            </a:r>
            <a:r>
              <a:rPr lang="en-GB" dirty="0" err="1"/>
              <a:t>Quenouelle-Corre</a:t>
            </a:r>
            <a:r>
              <a:rPr lang="en-GB" dirty="0"/>
              <a:t>’)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43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Research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Working towards a coherent and comparative history of CB intervention in industry since 1914. This implies an </a:t>
            </a:r>
            <a:r>
              <a:rPr lang="en-GB" b="1" dirty="0"/>
              <a:t>analysis of:</a:t>
            </a:r>
          </a:p>
          <a:p>
            <a:pPr lvl="1"/>
            <a:r>
              <a:rPr lang="en-GB" dirty="0"/>
              <a:t>Balance sheets of central banks (asset composition)</a:t>
            </a:r>
          </a:p>
          <a:p>
            <a:pPr lvl="1"/>
            <a:r>
              <a:rPr lang="en-GB" dirty="0"/>
              <a:t>CB-government relations; </a:t>
            </a:r>
          </a:p>
          <a:p>
            <a:pPr lvl="1"/>
            <a:r>
              <a:rPr lang="en-GB" dirty="0"/>
              <a:t>The forms of intervention, involvement and credit allocation </a:t>
            </a:r>
          </a:p>
        </p:txBody>
      </p:sp>
    </p:spTree>
    <p:extLst>
      <p:ext uri="{BB962C8B-B14F-4D97-AF65-F5344CB8AC3E}">
        <p14:creationId xmlns:p14="http://schemas.microsoft.com/office/powerpoint/2010/main" val="2786693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9E148D-03E8-4346-B760-5643DFF98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u="sng" dirty="0"/>
              <a:t>Additional research points: </a:t>
            </a:r>
          </a:p>
          <a:p>
            <a:r>
              <a:rPr lang="en-GB" dirty="0"/>
              <a:t>Bank of England: we need to know more about its involvement in nationalisation and credit facilities in the 1950s and 1960s</a:t>
            </a:r>
          </a:p>
          <a:p>
            <a:r>
              <a:rPr lang="en-GB" dirty="0"/>
              <a:t>Bank of France: in the case of France, working towards a more in-depth analysis of the relations with BNC, the diamond companies and Citroen before 1940, and the role of the </a:t>
            </a:r>
            <a:r>
              <a:rPr lang="en-GB" dirty="0" err="1"/>
              <a:t>BdF</a:t>
            </a:r>
            <a:r>
              <a:rPr lang="en-GB" dirty="0"/>
              <a:t> in economic planning after 1950 (Monnet)</a:t>
            </a:r>
          </a:p>
          <a:p>
            <a:r>
              <a:rPr lang="en-GB" dirty="0"/>
              <a:t>Bank of Italy: coordination with IMI and IRI (state-owned industrial agencies) and credit allocation</a:t>
            </a:r>
          </a:p>
        </p:txBody>
      </p:sp>
    </p:spTree>
    <p:extLst>
      <p:ext uri="{BB962C8B-B14F-4D97-AF65-F5344CB8AC3E}">
        <p14:creationId xmlns:p14="http://schemas.microsoft.com/office/powerpoint/2010/main" val="690435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 two-tiered form of involvement?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u="sng" dirty="0"/>
              <a:t>Short-term (maintenance of financial stability): </a:t>
            </a:r>
          </a:p>
          <a:p>
            <a:r>
              <a:rPr lang="en-GB" dirty="0"/>
              <a:t>In some cases, an extension of central banks’ </a:t>
            </a:r>
            <a:r>
              <a:rPr lang="en-GB" b="1" dirty="0"/>
              <a:t>traditional functions </a:t>
            </a:r>
            <a:r>
              <a:rPr lang="en-GB" dirty="0"/>
              <a:t>and mandates: a. branch banking (the case of Armstrong, Citroen, Alfa Romeo indicates this); b. lender of last resort, i.e. new liquidity to banks and acquisition of their assets (Lancashire banks; BNC; </a:t>
            </a:r>
            <a:r>
              <a:rPr lang="en-GB" dirty="0" err="1"/>
              <a:t>Comit</a:t>
            </a:r>
            <a:r>
              <a:rPr lang="en-GB" dirty="0"/>
              <a:t> and Credit, Banca </a:t>
            </a:r>
            <a:r>
              <a:rPr lang="en-GB" dirty="0" err="1"/>
              <a:t>Italiana</a:t>
            </a:r>
            <a:r>
              <a:rPr lang="en-GB" dirty="0"/>
              <a:t> di </a:t>
            </a:r>
            <a:r>
              <a:rPr lang="en-GB" dirty="0" err="1"/>
              <a:t>Sconto</a:t>
            </a:r>
            <a:r>
              <a:rPr lang="en-GB" dirty="0"/>
              <a:t>, Banca Agricola, Banco di Roma in the 1920s and 1930s)</a:t>
            </a:r>
          </a:p>
          <a:p>
            <a:r>
              <a:rPr lang="en-GB" dirty="0"/>
              <a:t>In other cases, the outcome of abnormal circumstances, i.e. economic crises: in 1921, 1929, 1946-7, 1973, 1992,2007-8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/>
              <a:t>Long-term: </a:t>
            </a:r>
          </a:p>
          <a:p>
            <a:r>
              <a:rPr lang="en-GB" dirty="0"/>
              <a:t> </a:t>
            </a:r>
            <a:r>
              <a:rPr lang="en-GB" b="1" dirty="0"/>
              <a:t>Government and political pressure especially after 1945</a:t>
            </a:r>
          </a:p>
        </p:txBody>
      </p:sp>
    </p:spTree>
    <p:extLst>
      <p:ext uri="{BB962C8B-B14F-4D97-AF65-F5344CB8AC3E}">
        <p14:creationId xmlns:p14="http://schemas.microsoft.com/office/powerpoint/2010/main" val="2771908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534400" cy="11128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 marginal aspect in industrial history?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Banque de France: greater involvement after 1945 but before then some accumulation of industrial assets (Monnet is silent about this point)</a:t>
            </a:r>
          </a:p>
          <a:p>
            <a:r>
              <a:rPr lang="en-GB" dirty="0"/>
              <a:t>Bank of Italy: key player in heavy industry consortium 1911; in the CSVI (industrial holding company) in 1914; </a:t>
            </a:r>
            <a:r>
              <a:rPr lang="en-GB" dirty="0" err="1"/>
              <a:t>Istituto</a:t>
            </a:r>
            <a:r>
              <a:rPr lang="en-GB" dirty="0"/>
              <a:t> di </a:t>
            </a:r>
            <a:r>
              <a:rPr lang="en-GB" dirty="0" err="1"/>
              <a:t>Liquidazione</a:t>
            </a:r>
            <a:r>
              <a:rPr lang="en-GB" dirty="0"/>
              <a:t> after 1926; in launch of IRI in 1933; a major player in industrial finance after 1945 (again as partner of IRI and IMI). </a:t>
            </a:r>
          </a:p>
          <a:p>
            <a:r>
              <a:rPr lang="en-GB" dirty="0"/>
              <a:t>The Bank of England became the largest owner in the armament and heavy industries in Britain in the 1930s.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589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882"/>
            <a:ext cx="8229600" cy="1143000"/>
          </a:xfrm>
        </p:spPr>
        <p:txBody>
          <a:bodyPr/>
          <a:lstStyle/>
          <a:p>
            <a:r>
              <a:rPr lang="en-GB" b="1" dirty="0"/>
              <a:t>Grand design of policy?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7882"/>
            <a:ext cx="8229600" cy="546151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 the 1920s and 1930s, developed while pursuing austerity (in Italy in particular) – CBs were ‘the only game in town’, i.e. they provided much-needed counter-cyclical money during periods of budget cuts:</a:t>
            </a:r>
          </a:p>
          <a:p>
            <a:pPr lvl="1"/>
            <a:r>
              <a:rPr lang="en-GB" sz="3000" dirty="0"/>
              <a:t>Norman talked about a moral obligation stemming from the huge profits on public debt made during and after the war – in alternative to public/ government finance. </a:t>
            </a:r>
          </a:p>
          <a:p>
            <a:pPr lvl="1"/>
            <a:r>
              <a:rPr lang="en-GB" sz="3000" dirty="0"/>
              <a:t>Solution or ‘rationalisation’ of ownership of assets as part of monetary reform in the mid-1920s in Britain, in the early 1930s in Italy, in the mid-1930s and in 1945 in France. </a:t>
            </a:r>
          </a:p>
        </p:txBody>
      </p:sp>
    </p:spTree>
    <p:extLst>
      <p:ext uri="{BB962C8B-B14F-4D97-AF65-F5344CB8AC3E}">
        <p14:creationId xmlns:p14="http://schemas.microsoft.com/office/powerpoint/2010/main" val="3530138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Grand design of policy? (</a:t>
            </a:r>
            <a:r>
              <a:rPr lang="en-GB" b="1" dirty="0" err="1"/>
              <a:t>cont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Duration of intervention seemed a function of two variables: </a:t>
            </a:r>
          </a:p>
          <a:p>
            <a:pPr marL="914400" lvl="1" indent="-514350">
              <a:buAutoNum type="alphaLcPeriod"/>
            </a:pPr>
            <a:r>
              <a:rPr lang="en-GB" dirty="0"/>
              <a:t>conditions of the capital market; </a:t>
            </a:r>
          </a:p>
          <a:p>
            <a:pPr marL="914400" lvl="1" indent="-514350">
              <a:buAutoNum type="alphaLcPeriod"/>
            </a:pPr>
            <a:r>
              <a:rPr lang="en-GB" dirty="0"/>
              <a:t>state of industries in which companies operated. </a:t>
            </a:r>
          </a:p>
          <a:p>
            <a:pPr marL="400050" lvl="1" indent="0">
              <a:buNone/>
            </a:pPr>
            <a:endParaRPr lang="en-GB" dirty="0"/>
          </a:p>
          <a:p>
            <a:r>
              <a:rPr lang="en-GB" dirty="0"/>
              <a:t>Direct intervention (i.e. creation of bodies managing assets directly) cheaper than provision of money to ailing firms and banks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235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GB" b="1" dirty="0"/>
              <a:t>Grand design of policy? (</a:t>
            </a:r>
            <a:r>
              <a:rPr lang="en-GB" b="1" dirty="0" err="1"/>
              <a:t>cont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State guarantees – needing greater attention:</a:t>
            </a:r>
            <a:r>
              <a:rPr lang="en-GB" dirty="0"/>
              <a:t> </a:t>
            </a:r>
          </a:p>
          <a:p>
            <a:r>
              <a:rPr lang="en-GB" dirty="0"/>
              <a:t>Deployed profusely in Italy and in Britain: </a:t>
            </a:r>
            <a:r>
              <a:rPr lang="en-GB" b="1" dirty="0"/>
              <a:t>an effective way to allocate resources </a:t>
            </a:r>
            <a:r>
              <a:rPr lang="en-GB" dirty="0"/>
              <a:t>to strategic and yet slow-growing industries (armament industries in the 1930s; oil and brown energy industries in the 2010s)</a:t>
            </a:r>
            <a:endParaRPr lang="en-GB" u="sng" dirty="0"/>
          </a:p>
          <a:p>
            <a:r>
              <a:rPr lang="en-GB" dirty="0"/>
              <a:t>Crucial in </a:t>
            </a:r>
            <a:r>
              <a:rPr lang="en-GB" b="1" dirty="0"/>
              <a:t>channelling savings to specific sectors experiencing huge difficulties</a:t>
            </a:r>
            <a:r>
              <a:rPr lang="en-GB" dirty="0"/>
              <a:t>. </a:t>
            </a:r>
            <a:r>
              <a:rPr lang="en-GB" b="1" dirty="0"/>
              <a:t>Displacing investment in public debt and in new share issues?  (point made by Mattioli in Italy and Niemeyer in Britain) A way of picking the champion? </a:t>
            </a:r>
          </a:p>
          <a:p>
            <a:r>
              <a:rPr lang="en-GB" dirty="0"/>
              <a:t>IMI in Italy in 1931; also the Trade Facilities Act in 1921 and specific Treasury guarantees in the mid-1920s in Britain – could lead to involvement if unsuccessful (the case of Beardmore in Britain) – a lesson for the BCE and the BoE nowadays?</a:t>
            </a:r>
          </a:p>
        </p:txBody>
      </p:sp>
    </p:spTree>
    <p:extLst>
      <p:ext uri="{BB962C8B-B14F-4D97-AF65-F5344CB8AC3E}">
        <p14:creationId xmlns:p14="http://schemas.microsoft.com/office/powerpoint/2010/main" val="371561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Orthodox narrative.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The functions of central banks: </a:t>
            </a:r>
          </a:p>
          <a:p>
            <a:r>
              <a:rPr lang="en-GB" dirty="0"/>
              <a:t>Inflation fighting, i.e. ensuring a stable (and low) price growth environment, the target being two percent</a:t>
            </a:r>
          </a:p>
          <a:p>
            <a:r>
              <a:rPr lang="en-GB" dirty="0"/>
              <a:t>Monitor the banking system</a:t>
            </a:r>
          </a:p>
          <a:p>
            <a:r>
              <a:rPr lang="en-GB" dirty="0"/>
              <a:t>Set interest rates</a:t>
            </a:r>
          </a:p>
          <a:p>
            <a:r>
              <a:rPr lang="en-GB" dirty="0"/>
              <a:t>Guarantee independence from Treasury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586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Concluding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Heavy involvement of CBs in industrial development since 1914 in the western world</a:t>
            </a:r>
          </a:p>
          <a:p>
            <a:r>
              <a:rPr lang="en-GB" dirty="0"/>
              <a:t>More should be said and known about the USA, Japan and Germany and more about the post-1945 period. </a:t>
            </a:r>
          </a:p>
          <a:p>
            <a:r>
              <a:rPr lang="en-GB" dirty="0"/>
              <a:t>Not the outcome of the failings of one particular banking type (i.e. universal banking) but likely the outcome of the over-expansion and the importance of the armament and heavy industries (Edgerton)</a:t>
            </a:r>
          </a:p>
        </p:txBody>
      </p:sp>
    </p:spTree>
    <p:extLst>
      <p:ext uri="{BB962C8B-B14F-4D97-AF65-F5344CB8AC3E}">
        <p14:creationId xmlns:p14="http://schemas.microsoft.com/office/powerpoint/2010/main" val="5250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04DD88-4B9B-4D37-8979-FC6D7B4E0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EDB801-87CA-49E2-A195-DA7B934F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err="1"/>
              <a:t>Es</a:t>
            </a:r>
            <a:r>
              <a:rPr lang="en-US" u="sng" dirty="0"/>
              <a:t>. The Bank of England: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‘Our mission is to promote the good of the people by maintaining monetary and financial stability’.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 ‘</a:t>
            </a:r>
            <a:r>
              <a:rPr lang="en-US" dirty="0"/>
              <a:t>We are responsible for keeping inflation (price rises) low and stable. The Government has set us a target of keeping inflation at 2%’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https://www.bankofengland.co.uk/about</a:t>
            </a:r>
          </a:p>
        </p:txBody>
      </p:sp>
    </p:spTree>
    <p:extLst>
      <p:ext uri="{BB962C8B-B14F-4D97-AF65-F5344CB8AC3E}">
        <p14:creationId xmlns:p14="http://schemas.microsoft.com/office/powerpoint/2010/main" val="226135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6416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CBs involved in rescue operations:</a:t>
            </a:r>
          </a:p>
          <a:p>
            <a:pPr lvl="1"/>
            <a:r>
              <a:rPr lang="en-GB" dirty="0"/>
              <a:t>Recapitalised and acquired majority ownership of some banks and firms (RBS in Britain, AIG and Chrysler in USA etc.)</a:t>
            </a:r>
          </a:p>
          <a:p>
            <a:r>
              <a:rPr lang="en-GB" dirty="0"/>
              <a:t>Later,  Quantitative Easing: large-scale purchases of government debt and </a:t>
            </a:r>
            <a:r>
              <a:rPr lang="en-GB" b="1" dirty="0"/>
              <a:t>corporate bonds (some of which very  profitable)</a:t>
            </a:r>
          </a:p>
          <a:p>
            <a:r>
              <a:rPr lang="en-GB" dirty="0"/>
              <a:t>Various schemes in the UK, Europe, Japan and the USA, but same aim: reduce borrowing costs and increase asset prices in the medium-term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921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After 2007, greater use of new tools:</a:t>
            </a:r>
          </a:p>
        </p:txBody>
      </p:sp>
    </p:spTree>
    <p:extLst>
      <p:ext uri="{BB962C8B-B14F-4D97-AF65-F5344CB8AC3E}">
        <p14:creationId xmlns:p14="http://schemas.microsoft.com/office/powerpoint/2010/main" val="1793819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err="1"/>
              <a:t>Nouriel</a:t>
            </a:r>
            <a:r>
              <a:rPr lang="en-GB" b="1" dirty="0"/>
              <a:t> </a:t>
            </a:r>
            <a:r>
              <a:rPr lang="en-GB" b="1" dirty="0" err="1"/>
              <a:t>Roubini</a:t>
            </a:r>
            <a:r>
              <a:rPr lang="en-GB" dirty="0"/>
              <a:t>: ‘With most advanced economies experiencing anaemic recoveries from the 2008 financial crisis, their central banks have been forced to move from </a:t>
            </a:r>
            <a:r>
              <a:rPr lang="en-GB" b="1" dirty="0"/>
              <a:t>conventional monetary policy </a:t>
            </a:r>
            <a:r>
              <a:rPr lang="en-GB" dirty="0"/>
              <a:t>(…) to a range of </a:t>
            </a:r>
            <a:r>
              <a:rPr lang="en-GB" b="1" dirty="0"/>
              <a:t>unconventional policies</a:t>
            </a:r>
            <a:r>
              <a:rPr lang="en-GB" dirty="0"/>
              <a:t>. Although the zero nominal bound on interest rates – previously only a theoretical possibility – had been reached and zero interest rate policy (ZIRP) had been implemented, growth remained anaemic. </a:t>
            </a:r>
            <a:r>
              <a:rPr lang="en-GB" b="1" dirty="0"/>
              <a:t>So central banks embraced measures that didn’t even exist in their policy toolkit a decade ago. And now they are poised to do so again</a:t>
            </a:r>
            <a:r>
              <a:rPr lang="en-GB" dirty="0"/>
              <a:t>,’ </a:t>
            </a:r>
          </a:p>
          <a:p>
            <a:pPr marL="0" indent="0">
              <a:buNone/>
            </a:pPr>
            <a:r>
              <a:rPr lang="en-GB" i="1" dirty="0"/>
              <a:t>The Guardian</a:t>
            </a:r>
            <a:r>
              <a:rPr lang="en-GB" dirty="0"/>
              <a:t>, 1 April 2016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EFE8D4-4F33-401F-8974-A39BEE27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QE and balance sheet policy</a:t>
            </a:r>
          </a:p>
        </p:txBody>
      </p:sp>
    </p:spTree>
    <p:extLst>
      <p:ext uri="{BB962C8B-B14F-4D97-AF65-F5344CB8AC3E}">
        <p14:creationId xmlns:p14="http://schemas.microsoft.com/office/powerpoint/2010/main" val="380595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new policy tool?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Benjamin Friedman: </a:t>
            </a:r>
            <a:r>
              <a:rPr lang="en-GB" dirty="0"/>
              <a:t>‘To keep this additional policy tool available, the Fed and other central banks should hold on to an ample supply of assets. </a:t>
            </a:r>
            <a:r>
              <a:rPr lang="en-GB" b="1" dirty="0"/>
              <a:t>They should not shrink their balance sheets to the pre-crisis size</a:t>
            </a:r>
            <a:r>
              <a:rPr lang="en-GB" dirty="0"/>
              <a:t>’, </a:t>
            </a:r>
            <a:r>
              <a:rPr lang="en-GB" i="1" dirty="0"/>
              <a:t>Financial Times</a:t>
            </a:r>
            <a:r>
              <a:rPr lang="en-GB" dirty="0"/>
              <a:t>, 19 June 2014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14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Crucial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‘…</a:t>
            </a:r>
            <a:r>
              <a:rPr lang="en-GB" b="1" dirty="0"/>
              <a:t>central banks embraced measures that didn’t even exist in their policy toolkit a decade ago</a:t>
            </a:r>
            <a:r>
              <a:rPr lang="en-GB" dirty="0"/>
              <a:t>…’ </a:t>
            </a:r>
            <a:r>
              <a:rPr lang="en-GB" dirty="0" err="1"/>
              <a:t>Roubini</a:t>
            </a:r>
            <a:endParaRPr lang="en-GB" dirty="0"/>
          </a:p>
          <a:p>
            <a:r>
              <a:rPr lang="en-GB" dirty="0"/>
              <a:t>‘…</a:t>
            </a:r>
            <a:r>
              <a:rPr lang="en-GB" b="1" dirty="0"/>
              <a:t>unconventional</a:t>
            </a:r>
            <a:r>
              <a:rPr lang="en-GB" dirty="0"/>
              <a:t> monetary policy…’ (</a:t>
            </a:r>
            <a:r>
              <a:rPr lang="en-GB" dirty="0" err="1"/>
              <a:t>Borio</a:t>
            </a:r>
            <a:r>
              <a:rPr lang="en-GB" dirty="0"/>
              <a:t>)</a:t>
            </a:r>
          </a:p>
          <a:p>
            <a:r>
              <a:rPr lang="en-GB" dirty="0"/>
              <a:t>‘… an important question is whether </a:t>
            </a:r>
            <a:r>
              <a:rPr lang="en-GB" b="1" dirty="0"/>
              <a:t>these innovations </a:t>
            </a:r>
            <a:r>
              <a:rPr lang="en-GB" dirty="0"/>
              <a:t>in monetary policymaking will prove temporary (…) or instead will become part of a standard toolkit of monetary policymaking in normal time.’ (Friedman, 2015)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7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12838"/>
          </a:xfrm>
        </p:spPr>
        <p:txBody>
          <a:bodyPr>
            <a:normAutofit/>
          </a:bodyPr>
          <a:lstStyle/>
          <a:p>
            <a:r>
              <a:rPr lang="en-GB" sz="3600" b="1" dirty="0"/>
              <a:t>Prescriptive arguments v. historical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u="sng" dirty="0"/>
              <a:t>The 2007-8 crisis raising two specific questions</a:t>
            </a:r>
          </a:p>
          <a:p>
            <a:pPr marL="0" indent="0" algn="ctr">
              <a:buNone/>
            </a:pPr>
            <a:r>
              <a:rPr lang="en-GB" dirty="0"/>
              <a:t>To what extent are the new policies unconventional and innovative? Are these ‘new tools’ a historical aberration? </a:t>
            </a:r>
          </a:p>
          <a:p>
            <a:pPr marL="0" indent="0">
              <a:buNone/>
            </a:pPr>
            <a:r>
              <a:rPr lang="en-GB" b="1" u="sng" dirty="0"/>
              <a:t>And other fundamental questions: </a:t>
            </a:r>
          </a:p>
          <a:p>
            <a:pPr marL="0" indent="0" algn="ctr">
              <a:buNone/>
            </a:pPr>
            <a:r>
              <a:rPr lang="en-GB" dirty="0"/>
              <a:t>Have industry and development </a:t>
            </a:r>
            <a:r>
              <a:rPr lang="en-GB" i="1" dirty="0"/>
              <a:t>in the western world</a:t>
            </a:r>
            <a:r>
              <a:rPr lang="en-GB" dirty="0"/>
              <a:t> been a major preoccupation for central banks? And, if so, to what extent, in what forms, in what period?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84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0366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Central banks, intervention and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u="sng" dirty="0"/>
              <a:t>Subset of questions:</a:t>
            </a:r>
          </a:p>
          <a:p>
            <a:r>
              <a:rPr lang="en-GB" dirty="0"/>
              <a:t>To what extent tight monetary policies and austerity have in the past fostered intervention in industrial policy?</a:t>
            </a:r>
          </a:p>
          <a:p>
            <a:r>
              <a:rPr lang="en-GB" dirty="0"/>
              <a:t>To what extent was intervention an outcome of the over-expansion of specific industrial sectors?</a:t>
            </a:r>
          </a:p>
          <a:p>
            <a:r>
              <a:rPr lang="en-GB" dirty="0"/>
              <a:t>To what extent was it part of broader state intervention (see post-world War II France and Italy)? </a:t>
            </a:r>
          </a:p>
          <a:p>
            <a:r>
              <a:rPr lang="en-GB" dirty="0"/>
              <a:t>To what extent was it the outcome of political pressures and CBs and changing Treasuries relations?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62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1492</Words>
  <Application>Microsoft Office PowerPoint</Application>
  <PresentationFormat>Affichage à l'écran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Central banks, credit provision and industrial intervention: the cases of Britain, France and Italy, 1914- 1980. A research agenda</vt:lpstr>
      <vt:lpstr>Orthodox narrative.</vt:lpstr>
      <vt:lpstr>Présentation PowerPoint</vt:lpstr>
      <vt:lpstr> </vt:lpstr>
      <vt:lpstr>QE and balance sheet policy</vt:lpstr>
      <vt:lpstr>A new policy tool?</vt:lpstr>
      <vt:lpstr>Crucial points</vt:lpstr>
      <vt:lpstr>Prescriptive arguments v. historical reality</vt:lpstr>
      <vt:lpstr>Central banks, intervention and development</vt:lpstr>
      <vt:lpstr>Présentation PowerPoint</vt:lpstr>
      <vt:lpstr>Why Britain, France and Italy?</vt:lpstr>
      <vt:lpstr>Why Britain, France and Italy?</vt:lpstr>
      <vt:lpstr>Research agenda</vt:lpstr>
      <vt:lpstr>Présentation PowerPoint</vt:lpstr>
      <vt:lpstr>Présentation PowerPoint</vt:lpstr>
      <vt:lpstr>A marginal aspect in industrial history? </vt:lpstr>
      <vt:lpstr>Grand design of policy?</vt:lpstr>
      <vt:lpstr>Grand design of policy? (cont)</vt:lpstr>
      <vt:lpstr>Grand design of policy? (cont)</vt:lpstr>
      <vt:lpstr>Concluding notes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banks and industrial intervention: the cases of Britain, France and Italy</dc:title>
  <dc:creator>User</dc:creator>
  <cp:lastModifiedBy>Monique-Alice Tixeront</cp:lastModifiedBy>
  <cp:revision>48</cp:revision>
  <cp:lastPrinted>2019-01-16T14:35:05Z</cp:lastPrinted>
  <dcterms:created xsi:type="dcterms:W3CDTF">2006-08-16T00:00:00Z</dcterms:created>
  <dcterms:modified xsi:type="dcterms:W3CDTF">2019-09-18T15:30:31Z</dcterms:modified>
</cp:coreProperties>
</file>